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3"/>
    <p:sldId id="259" r:id="rId4"/>
    <p:sldId id="260" r:id="rId5"/>
    <p:sldId id="261" r:id="rId6"/>
    <p:sldId id="262" r:id="rId7"/>
    <p:sldId id="265" r:id="rId8"/>
    <p:sldId id="270" r:id="rId9"/>
  </p:sldIdLst>
  <p:sldSz cx="9144000" cy="6858000" type="A4"/>
  <p:notesSz cx="6819900" cy="99314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38" y="-102"/>
      </p:cViewPr>
      <p:guideLst>
        <p:guide orient="horz" pos="2149"/>
        <p:guide pos="2844"/>
      </p:guideLst>
    </p:cSldViewPr>
  </p:slide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4338" cy="4953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53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2052" name="Rectangle 4"/>
          <p:cNvSpPr>
            <a:spLocks noGrp="1"/>
          </p:cNvSpPr>
          <p:nvPr>
            <p:ph type="sldImg"/>
          </p:nvPr>
        </p:nvSpPr>
        <p:spPr>
          <a:xfrm>
            <a:off x="1136650" y="742950"/>
            <a:ext cx="4545013" cy="3725863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/>
          </p:nvPr>
        </p:nvSpPr>
        <p:spPr>
          <a:xfrm>
            <a:off x="681038" y="4716463"/>
            <a:ext cx="5456237" cy="44688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4338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en-US" altLang="x-none" sz="1200" strike="noStrike" noProof="1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Rectangle 2"/>
          <p:cNvSpPr>
            <a:spLocks noGrp="1"/>
          </p:cNvSpPr>
          <p:nvPr>
            <p:ph type="ctrTitle"/>
          </p:nvPr>
        </p:nvSpPr>
        <p:spPr>
          <a:xfrm>
            <a:off x="450850" y="889635"/>
            <a:ext cx="8390255" cy="3054985"/>
          </a:xfrm>
        </p:spPr>
        <p:txBody>
          <a:bodyPr wrap="square" anchor="ctr"/>
          <a:lstStyle>
            <a:lvl1pPr lvl="0">
              <a:defRPr/>
            </a:lvl1pPr>
          </a:lstStyle>
          <a:p>
            <a:pPr lvl="0" indent="0">
              <a:lnSpc>
                <a:spcPts val="594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国家开发银行生源地助学贷款信息管理系统</a:t>
            </a:r>
            <a:b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动态口令牌使用及回执录入操作说明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074" name="Rectangle 3"/>
          <p:cNvSpPr>
            <a:spLocks noGrp="1"/>
          </p:cNvSpPr>
          <p:nvPr>
            <p:ph type="subTitle"/>
          </p:nvPr>
        </p:nvSpPr>
        <p:spPr>
          <a:xfrm>
            <a:off x="1371600" y="4238625"/>
            <a:ext cx="6400800" cy="1400175"/>
          </a:xfrm>
        </p:spPr>
        <p:txBody>
          <a:bodyPr wrap="square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ctr">
              <a:buNone/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2020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28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内容占位符 2"/>
          <p:cNvSpPr>
            <a:spLocks noGrp="1"/>
          </p:cNvSpPr>
          <p:nvPr>
            <p:ph idx="4294967295"/>
          </p:nvPr>
        </p:nvSpPr>
        <p:spPr>
          <a:xfrm>
            <a:off x="795655" y="837565"/>
            <a:ext cx="7424420" cy="5290185"/>
          </a:xfrm>
        </p:spPr>
        <p:txBody>
          <a:bodyPr wrap="square" anchor="t"/>
          <a:p>
            <a:pPr marL="0" indent="0"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一、输入网址（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https://zxdk.cdb.com.cn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），打开动态口令牌验证页面。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098" name="页脚占位符 3"/>
          <p:cNvSpPr txBox="1">
            <a:spLocks noGrp="1"/>
          </p:cNvSpPr>
          <p:nvPr/>
        </p:nvSpPr>
        <p:spPr>
          <a:xfrm>
            <a:off x="0" y="6400800"/>
            <a:ext cx="966788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fld id="{9A0DB2DC-4C9A-4742-B13C-FB6460FD3503}" type="slidenum">
              <a:rPr lang="en-US" altLang="zh-CN" sz="1400" dirty="0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en-US" altLang="zh-CN" sz="1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4475" y="2126615"/>
            <a:ext cx="6114415" cy="37706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655" y="1843405"/>
            <a:ext cx="6794500" cy="4684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内容占位符 2"/>
          <p:cNvSpPr>
            <a:spLocks noGrp="1"/>
          </p:cNvSpPr>
          <p:nvPr>
            <p:ph idx="4294967295"/>
          </p:nvPr>
        </p:nvSpPr>
        <p:spPr>
          <a:xfrm>
            <a:off x="845820" y="773430"/>
            <a:ext cx="7840980" cy="5311775"/>
          </a:xfrm>
        </p:spPr>
        <p:txBody>
          <a:bodyPr wrap="square" anchor="t"/>
          <a:p>
            <a:pPr marL="0" indent="0">
              <a:buNone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二、输入用户名和动态口令牌上显示的密码。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123" name="页脚占位符 3"/>
          <p:cNvSpPr txBox="1">
            <a:spLocks noGrp="1"/>
          </p:cNvSpPr>
          <p:nvPr/>
        </p:nvSpPr>
        <p:spPr>
          <a:xfrm>
            <a:off x="0" y="6400800"/>
            <a:ext cx="966788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fld id="{9A0DB2DC-4C9A-4742-B13C-FB6460FD3503}" type="slidenum">
              <a:rPr lang="en-US" altLang="zh-CN" sz="1400" dirty="0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en-US" altLang="zh-CN" sz="1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5124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00" y="4076700"/>
            <a:ext cx="2243138" cy="1252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矩形标注 9"/>
          <p:cNvSpPr/>
          <p:nvPr/>
        </p:nvSpPr>
        <p:spPr>
          <a:xfrm>
            <a:off x="1176655" y="4759325"/>
            <a:ext cx="2698750" cy="1568449"/>
          </a:xfrm>
          <a:prstGeom prst="wedgeRectCallout">
            <a:avLst>
              <a:gd name="adj1" fmla="val 65223"/>
              <a:gd name="adj2" fmla="val -69797"/>
            </a:avLst>
          </a:prstGeom>
          <a:solidFill>
            <a:srgbClr val="CCFFCC"/>
          </a:solidFill>
          <a:ln w="254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 户 名：S00829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-1</a:t>
            </a:r>
            <a:r>
              <a:rPr lang="zh-CN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zh-CN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</a:t>
            </a:r>
            <a:r>
              <a:rPr lang="zh-CN" altLang="en-US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S00829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-2</a:t>
            </a:r>
            <a:r>
              <a:rPr lang="zh-CN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</a:t>
            </a:r>
            <a:endParaRPr lang="en-US" altLang="zh-CN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系统密码：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jxy1234</a:t>
            </a:r>
            <a:endParaRPr lang="en-US" altLang="zh-CN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填写动态口令牌上显示的实时密码（打电话和学工部孙老师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15345183657</a:t>
            </a:r>
            <a:r>
              <a:rPr lang="zh-CN" altLang="en-US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联系）。</a:t>
            </a: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126" name="圆角矩形 7"/>
          <p:cNvSpPr/>
          <p:nvPr/>
        </p:nvSpPr>
        <p:spPr>
          <a:xfrm>
            <a:off x="6610350" y="4508500"/>
            <a:ext cx="1162050" cy="36036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7" name="右箭头 8"/>
          <p:cNvSpPr/>
          <p:nvPr/>
        </p:nvSpPr>
        <p:spPr>
          <a:xfrm rot="10800000">
            <a:off x="4792663" y="4627563"/>
            <a:ext cx="1744662" cy="131762"/>
          </a:xfrm>
          <a:prstGeom prst="rightArrow">
            <a:avLst>
              <a:gd name="adj1" fmla="val 50000"/>
              <a:gd name="adj2" fmla="val 46098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内容占位符 2"/>
          <p:cNvSpPr>
            <a:spLocks noGrp="1"/>
          </p:cNvSpPr>
          <p:nvPr>
            <p:ph idx="4294967295"/>
          </p:nvPr>
        </p:nvSpPr>
        <p:spPr>
          <a:xfrm>
            <a:off x="967105" y="951230"/>
            <a:ext cx="7719695" cy="5175250"/>
          </a:xfrm>
        </p:spPr>
        <p:txBody>
          <a:bodyPr wrap="square" anchor="t"/>
          <a:p>
            <a:pPr marL="0" indent="0"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三、在贷款处理菜单下选择“回执录入”。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146" name="页脚占位符 3"/>
          <p:cNvSpPr txBox="1">
            <a:spLocks noGrp="1"/>
          </p:cNvSpPr>
          <p:nvPr/>
        </p:nvSpPr>
        <p:spPr>
          <a:xfrm>
            <a:off x="0" y="6400800"/>
            <a:ext cx="966788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fld id="{9A0DB2DC-4C9A-4742-B13C-FB6460FD3503}" type="slidenum">
              <a:rPr lang="en-US" altLang="zh-CN" sz="1400" dirty="0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en-US" altLang="zh-CN" sz="1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6147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7470" y="2076450"/>
            <a:ext cx="5861685" cy="3780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内容占位符 2"/>
          <p:cNvSpPr>
            <a:spLocks noGrp="1"/>
          </p:cNvSpPr>
          <p:nvPr>
            <p:ph idx="4294967295"/>
          </p:nvPr>
        </p:nvSpPr>
        <p:spPr>
          <a:xfrm>
            <a:off x="981075" y="857885"/>
            <a:ext cx="7632065" cy="4365625"/>
          </a:xfrm>
        </p:spPr>
        <p:txBody>
          <a:bodyPr wrap="square" anchor="t"/>
          <a:p>
            <a:pPr marL="0" indent="0">
              <a:buNone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四、找到对应学生，点击“录入回执”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170" name="页脚占位符 3"/>
          <p:cNvSpPr txBox="1">
            <a:spLocks noGrp="1"/>
          </p:cNvSpPr>
          <p:nvPr/>
        </p:nvSpPr>
        <p:spPr>
          <a:xfrm>
            <a:off x="0" y="6400800"/>
            <a:ext cx="966788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fld id="{9A0DB2DC-4C9A-4742-B13C-FB6460FD3503}" type="slidenum">
              <a:rPr lang="en-US" altLang="zh-CN" sz="1400" dirty="0">
                <a:latin typeface="Times New Roman" panose="02020603050405020304" pitchFamily="2" charset="0"/>
                <a:ea typeface="宋体" panose="02010600030101010101" pitchFamily="2" charset="-122"/>
              </a:rPr>
            </a:fld>
            <a:endParaRPr lang="en-US" altLang="zh-CN" sz="1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7171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627505"/>
            <a:ext cx="6769100" cy="30219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文本占位符 10241"/>
          <p:cNvSpPr>
            <a:spLocks noGrp="1"/>
          </p:cNvSpPr>
          <p:nvPr>
            <p:ph idx="1"/>
          </p:nvPr>
        </p:nvSpPr>
        <p:spPr>
          <a:xfrm>
            <a:off x="681038" y="400050"/>
            <a:ext cx="8229600" cy="4525963"/>
          </a:xfrm>
        </p:spPr>
        <p:txBody>
          <a:bodyPr anchor="t"/>
          <a:p>
            <a:pPr marL="0" indent="0"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五、进行回执录入审核，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点击“确定”。</a:t>
            </a:r>
            <a:endParaRPr lang="zh-CN" altLang="en-US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8194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538" y="1179513"/>
            <a:ext cx="7285037" cy="4500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350" y="4210050"/>
            <a:ext cx="2954338" cy="124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右箭头 11272"/>
          <p:cNvSpPr/>
          <p:nvPr/>
        </p:nvSpPr>
        <p:spPr>
          <a:xfrm rot="2340000" flipV="1">
            <a:off x="5715000" y="4279900"/>
            <a:ext cx="1779588" cy="260350"/>
          </a:xfrm>
          <a:prstGeom prst="rightArrow">
            <a:avLst>
              <a:gd name="adj1" fmla="val 50000"/>
              <a:gd name="adj2" fmla="val 265503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右箭头 11271"/>
          <p:cNvSpPr/>
          <p:nvPr/>
        </p:nvSpPr>
        <p:spPr>
          <a:xfrm rot="900000">
            <a:off x="4075113" y="4933950"/>
            <a:ext cx="1952625" cy="200025"/>
          </a:xfrm>
          <a:prstGeom prst="rightArrow">
            <a:avLst>
              <a:gd name="adj1" fmla="val 50000"/>
              <a:gd name="adj2" fmla="val 243912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矩形标注 9"/>
          <p:cNvSpPr/>
          <p:nvPr/>
        </p:nvSpPr>
        <p:spPr>
          <a:xfrm>
            <a:off x="6086475" y="1104900"/>
            <a:ext cx="2908300" cy="1076324"/>
          </a:xfrm>
          <a:prstGeom prst="wedgeRectCallout">
            <a:avLst>
              <a:gd name="adj1" fmla="val -61833"/>
              <a:gd name="adj2" fmla="val -71472"/>
            </a:avLst>
          </a:prstGeom>
          <a:solidFill>
            <a:srgbClr val="CCFFCC"/>
          </a:solidFill>
          <a:ln w="254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学生自己写学号和类型，如“新增”、“专转本”等。回执录入完成后，将回执单交到体育馆209办。</a:t>
            </a: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21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888" y="130175"/>
            <a:ext cx="4783137" cy="619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标注 1"/>
          <p:cNvSpPr/>
          <p:nvPr/>
        </p:nvSpPr>
        <p:spPr>
          <a:xfrm>
            <a:off x="6086475" y="4442460"/>
            <a:ext cx="2748915" cy="1722120"/>
          </a:xfrm>
          <a:prstGeom prst="wedgeRectCallout">
            <a:avLst>
              <a:gd name="adj1" fmla="val -169427"/>
              <a:gd name="adj2" fmla="val -3761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院系名称</a:t>
            </a:r>
            <a:r>
              <a:rPr lang="en-US" altLang="zh-CN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:</a:t>
            </a:r>
            <a:r>
              <a:rPr lang="zh-CN" altLang="en-US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必须以</a:t>
            </a:r>
            <a:r>
              <a:rPr lang="en-US" altLang="zh-CN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三江学院效率手册</a:t>
            </a:r>
            <a:r>
              <a:rPr lang="en-US" altLang="zh-CN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上全称正确填写。如</a:t>
            </a:r>
            <a:r>
              <a:rPr lang="en-US" altLang="zh-CN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外国语学院</a:t>
            </a:r>
            <a:r>
              <a:rPr lang="en-US" altLang="zh-CN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en-US" altLang="zh-CN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计算机科学与工程学院</a:t>
            </a:r>
            <a:r>
              <a:rPr lang="en-US" altLang="zh-CN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；</a:t>
            </a:r>
            <a:r>
              <a:rPr lang="en-US" altLang="zh-CN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2020</a:t>
            </a:r>
            <a:r>
              <a:rPr lang="zh-CN" altLang="en-US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年新生也应该写</a:t>
            </a:r>
            <a:r>
              <a:rPr lang="en-US" altLang="zh-CN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法</a:t>
            </a:r>
            <a:r>
              <a:rPr lang="zh-CN" altLang="en-US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商学院</a:t>
            </a:r>
            <a:r>
              <a:rPr lang="en-US" altLang="zh-CN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en-US" altLang="zh-CN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电子信息工程学院</a:t>
            </a:r>
            <a:r>
              <a:rPr lang="en-US" altLang="zh-CN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1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1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WPS 演示</Application>
  <PresentationFormat>在屏幕上显示</PresentationFormat>
  <Paragraphs>32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楷体</vt:lpstr>
      <vt:lpstr>Times New Roman</vt:lpstr>
      <vt:lpstr>微软雅黑</vt:lpstr>
      <vt:lpstr>Arial Unicode MS</vt:lpstr>
      <vt:lpstr>默认设计模板</vt:lpstr>
      <vt:lpstr>国家开发银行生源地助学贷款信息管理系统 动态口令牌使用及回执录入操作说明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孙妍</cp:lastModifiedBy>
  <cp:revision>37</cp:revision>
  <dcterms:created xsi:type="dcterms:W3CDTF">2013-01-25T01:44:00Z</dcterms:created>
  <dcterms:modified xsi:type="dcterms:W3CDTF">2020-09-02T01:41:18Z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2052-11.1.0.9926</vt:lpwstr>
  </property>
</Properties>
</file>