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7" r:id="rId3"/>
    <p:sldId id="259" r:id="rId4"/>
    <p:sldId id="260" r:id="rId5"/>
    <p:sldId id="261" r:id="rId6"/>
    <p:sldId id="265" r:id="rId7"/>
    <p:sldId id="270" r:id="rId8"/>
  </p:sldIdLst>
  <p:sldSz cx="9144000" cy="6858000" type="A4"/>
  <p:notesSz cx="6819900" cy="9931400"/>
  <p:custDataLst>
    <p:tags r:id="rId13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1999" cy="719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6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4338" cy="4953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2051" name="Rectangle 3"/>
          <p:cNvSpPr>
            <a:spLocks noGrp="1"/>
          </p:cNvSpPr>
          <p:nvPr>
            <p:ph type="dt" idx="1"/>
          </p:nvPr>
        </p:nvSpPr>
        <p:spPr>
          <a:xfrm>
            <a:off x="3862388" y="0"/>
            <a:ext cx="2955925" cy="4953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2052" name="Rectangle 4"/>
          <p:cNvSpPr>
            <a:spLocks noGrp="1"/>
          </p:cNvSpPr>
          <p:nvPr>
            <p:ph type="sldImg"/>
          </p:nvPr>
        </p:nvSpPr>
        <p:spPr>
          <a:xfrm>
            <a:off x="1136650" y="742950"/>
            <a:ext cx="4545013" cy="3725863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2053" name="Rectangle 5"/>
          <p:cNvSpPr>
            <a:spLocks noGrp="1"/>
          </p:cNvSpPr>
          <p:nvPr>
            <p:ph type="body" sz="quarter"/>
          </p:nvPr>
        </p:nvSpPr>
        <p:spPr>
          <a:xfrm>
            <a:off x="681038" y="4716463"/>
            <a:ext cx="5456237" cy="4468812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 indent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054" name="Rectangle 6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54338" cy="496888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fontAlgn="base"/>
            <a:endParaRPr lang="en-US" altLang="x-none" sz="1200" strike="noStrike" noProof="1" dirty="0"/>
          </a:p>
        </p:txBody>
      </p:sp>
      <p:sp>
        <p:nvSpPr>
          <p:cNvPr id="2055" name="Rectangle 7"/>
          <p:cNvSpPr>
            <a:spLocks noGrp="1"/>
          </p:cNvSpPr>
          <p:nvPr>
            <p:ph type="sldNum" sz="quarter" idx="5"/>
          </p:nvPr>
        </p:nvSpPr>
        <p:spPr>
          <a:xfrm>
            <a:off x="3862388" y="9432925"/>
            <a:ext cx="2955925" cy="496888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</a:defRPr>
    </a:lvl1pPr>
    <a:lvl2pPr marL="457200" lvl="1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</a:defRPr>
    </a:lvl2pPr>
    <a:lvl3pPr marL="914400" lvl="2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</a:defRPr>
    </a:lvl3pPr>
    <a:lvl4pPr marL="1371600" lvl="3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</a:defRPr>
    </a:lvl4pPr>
    <a:lvl5pPr marL="1828800" lvl="4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</a:defRPr>
    </a:lvl5pPr>
    <a:lvl6pPr marL="2286000" lvl="5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</a:defRPr>
    </a:lvl6pPr>
    <a:lvl7pPr marL="2743200" lvl="6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</a:defRPr>
    </a:lvl7pPr>
    <a:lvl8pPr marL="3200400" lvl="7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</a:defRPr>
    </a:lvl8pPr>
    <a:lvl9pPr marL="3657600" lvl="8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 indent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eaLnBrk="1" fontAlgn="base" hangingPunct="1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5.png"/><Relationship Id="rId3" Type="http://schemas.openxmlformats.org/officeDocument/2006/relationships/tags" Target="../tags/tag2.xml"/><Relationship Id="rId2" Type="http://schemas.openxmlformats.org/officeDocument/2006/relationships/image" Target="../media/image4.png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png"/><Relationship Id="rId3" Type="http://schemas.openxmlformats.org/officeDocument/2006/relationships/tags" Target="../tags/tag4.xml"/><Relationship Id="rId2" Type="http://schemas.openxmlformats.org/officeDocument/2006/relationships/image" Target="../media/image6.png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3" name="Rectangle 2"/>
          <p:cNvSpPr>
            <a:spLocks noGrp="1"/>
          </p:cNvSpPr>
          <p:nvPr>
            <p:ph type="ctrTitle"/>
          </p:nvPr>
        </p:nvSpPr>
        <p:spPr>
          <a:xfrm>
            <a:off x="450850" y="889635"/>
            <a:ext cx="8390255" cy="3054985"/>
          </a:xfrm>
        </p:spPr>
        <p:txBody>
          <a:bodyPr wrap="square" anchor="ctr"/>
          <a:lstStyle>
            <a:lvl1pPr lvl="0">
              <a:defRPr/>
            </a:lvl1pPr>
          </a:lstStyle>
          <a:p>
            <a:pPr lvl="0" indent="0">
              <a:lnSpc>
                <a:spcPts val="5940"/>
              </a:lnSpc>
            </a:pPr>
            <a:r>
              <a:rPr lang="zh-CN" altLang="en-US" sz="32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国家开发银行生源地助学贷款信息管理系统</a:t>
            </a:r>
            <a:br>
              <a:rPr lang="zh-CN" altLang="en-US" sz="32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</a:br>
            <a:r>
              <a:rPr lang="zh-CN" altLang="en-US" sz="32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动态口令卡使用及回执录入操作说明</a:t>
            </a:r>
            <a:br>
              <a:rPr lang="zh-CN" altLang="en-US" sz="32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</a:br>
            <a:br>
              <a:rPr lang="zh-CN" altLang="en-US" sz="32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</a:b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（仅供各学院资助管理员使用）</a:t>
            </a:r>
            <a:endParaRPr lang="zh-CN" altLang="en-US" sz="3200" b="1" dirty="0">
              <a:solidFill>
                <a:schemeClr val="accent1">
                  <a:lumMod val="75000"/>
                </a:schemeClr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3074" name="Rectangle 3"/>
          <p:cNvSpPr>
            <a:spLocks noGrp="1"/>
          </p:cNvSpPr>
          <p:nvPr>
            <p:ph type="subTitle"/>
          </p:nvPr>
        </p:nvSpPr>
        <p:spPr>
          <a:xfrm>
            <a:off x="1371600" y="4765040"/>
            <a:ext cx="6400800" cy="873760"/>
          </a:xfrm>
        </p:spPr>
        <p:txBody>
          <a:bodyPr wrap="square" anchor="t"/>
          <a:lstStyle>
            <a:lvl1pPr marL="0" lvl="0" indent="0" algn="ctr">
              <a:defRPr/>
            </a:lvl1pPr>
            <a:lvl2pPr marL="457200" lvl="1" indent="0" algn="ctr">
              <a:defRPr/>
            </a:lvl2pPr>
            <a:lvl3pPr marL="914400" lvl="2" indent="0" algn="ctr">
              <a:defRPr/>
            </a:lvl3pPr>
            <a:lvl4pPr marL="1371600" lvl="3" indent="0" algn="ctr">
              <a:defRPr/>
            </a:lvl4pPr>
            <a:lvl5pPr marL="1828800" lvl="4" indent="0" algn="ctr">
              <a:defRPr/>
            </a:lvl5pPr>
          </a:lstStyle>
          <a:p>
            <a:pPr marL="0" lvl="0" indent="0" algn="ctr">
              <a:buNone/>
            </a:pPr>
            <a:r>
              <a:rPr lang="en-US" altLang="zh-CN" sz="28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2023</a:t>
            </a:r>
            <a:r>
              <a:rPr lang="zh-CN" altLang="en-US" sz="28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</a:t>
            </a:r>
            <a:r>
              <a:rPr lang="en-US" altLang="zh-CN" sz="28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8</a:t>
            </a:r>
            <a:r>
              <a:rPr lang="zh-CN" altLang="en-US" sz="28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月</a:t>
            </a:r>
            <a:r>
              <a:rPr lang="en-US" altLang="zh-CN" sz="28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28</a:t>
            </a:r>
            <a:r>
              <a:rPr lang="zh-CN" altLang="en-US" sz="28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日</a:t>
            </a:r>
            <a:endParaRPr lang="zh-CN" altLang="en-US" sz="28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7" name="内容占位符 2"/>
          <p:cNvSpPr>
            <a:spLocks noGrp="1"/>
          </p:cNvSpPr>
          <p:nvPr>
            <p:ph idx="4294967295"/>
          </p:nvPr>
        </p:nvSpPr>
        <p:spPr>
          <a:xfrm>
            <a:off x="795655" y="837565"/>
            <a:ext cx="7424420" cy="5290185"/>
          </a:xfrm>
        </p:spPr>
        <p:txBody>
          <a:bodyPr wrap="square" anchor="t"/>
          <a:p>
            <a:pPr marL="0" indent="0">
              <a:buNone/>
            </a:pP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一、输入网址（</a:t>
            </a:r>
            <a:r>
              <a:rPr lang="en-US" altLang="zh-CN" sz="2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https://zxdk.cdb.com.cn</a:t>
            </a: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），打开动态口令卡验证页面。</a:t>
            </a:r>
            <a:endParaRPr lang="zh-CN" altLang="en-US" sz="24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4098" name="页脚占位符 3"/>
          <p:cNvSpPr txBox="1">
            <a:spLocks noGrp="1"/>
          </p:cNvSpPr>
          <p:nvPr/>
        </p:nvSpPr>
        <p:spPr>
          <a:xfrm>
            <a:off x="0" y="6400800"/>
            <a:ext cx="966788" cy="457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fld id="{9A0DB2DC-4C9A-4742-B13C-FB6460FD3503}" type="slidenum">
              <a:rPr lang="en-US" altLang="zh-CN" sz="1400" dirty="0">
                <a:latin typeface="Times New Roman" panose="02020603050405020304" pitchFamily="2" charset="0"/>
                <a:ea typeface="宋体" panose="02010600030101010101" pitchFamily="2" charset="-122"/>
              </a:rPr>
            </a:fld>
            <a:endParaRPr lang="en-US" altLang="zh-CN" sz="1400" dirty="0"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4475" y="2126615"/>
            <a:ext cx="6114415" cy="377063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1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655" y="1598295"/>
            <a:ext cx="6794500" cy="468439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2" name="内容占位符 2"/>
          <p:cNvSpPr>
            <a:spLocks noGrp="1"/>
          </p:cNvSpPr>
          <p:nvPr>
            <p:ph idx="4294967295"/>
          </p:nvPr>
        </p:nvSpPr>
        <p:spPr>
          <a:xfrm>
            <a:off x="836930" y="773430"/>
            <a:ext cx="7840980" cy="5311775"/>
          </a:xfrm>
        </p:spPr>
        <p:txBody>
          <a:bodyPr wrap="square" anchor="t"/>
          <a:p>
            <a:pPr marL="0" indent="0">
              <a:buNone/>
            </a:pPr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二、输入用户名和动态口令卡上显示的密码。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123" name="页脚占位符 3"/>
          <p:cNvSpPr txBox="1">
            <a:spLocks noGrp="1"/>
          </p:cNvSpPr>
          <p:nvPr/>
        </p:nvSpPr>
        <p:spPr>
          <a:xfrm>
            <a:off x="0" y="6400800"/>
            <a:ext cx="966788" cy="457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fld id="{9A0DB2DC-4C9A-4742-B13C-FB6460FD3503}" type="slidenum">
              <a:rPr lang="en-US" altLang="zh-CN" sz="1400" dirty="0">
                <a:latin typeface="Times New Roman" panose="02020603050405020304" pitchFamily="2" charset="0"/>
                <a:ea typeface="宋体" panose="02010600030101010101" pitchFamily="2" charset="-122"/>
              </a:rPr>
            </a:fld>
            <a:endParaRPr lang="en-US" altLang="zh-CN" sz="1400" dirty="0"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pic>
        <p:nvPicPr>
          <p:cNvPr id="5124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6300" y="3994785"/>
            <a:ext cx="2243138" cy="12525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5" name="矩形标注 9"/>
          <p:cNvSpPr/>
          <p:nvPr/>
        </p:nvSpPr>
        <p:spPr>
          <a:xfrm>
            <a:off x="313690" y="4368800"/>
            <a:ext cx="2698750" cy="1814829"/>
          </a:xfrm>
          <a:prstGeom prst="wedgeRectCallout">
            <a:avLst>
              <a:gd name="adj1" fmla="val 83411"/>
              <a:gd name="adj2" fmla="val -55206"/>
            </a:avLst>
          </a:prstGeom>
          <a:solidFill>
            <a:srgbClr val="CCFFCC"/>
          </a:solidFill>
          <a:ln w="25400" cap="flat" cmpd="sng">
            <a:solidFill>
              <a:srgbClr val="00B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r>
              <a:rPr lang="zh-CN" altLang="en-US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用 户 名：</a:t>
            </a:r>
            <a:r>
              <a:rPr lang="zh-CN" altLang="en-US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S00829</a:t>
            </a:r>
            <a:r>
              <a:rPr lang="zh-CN" altLang="zh-CN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endParaRPr lang="zh-CN" altLang="zh-CN" sz="16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zh-CN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lang="en-US" altLang="zh-CN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</a:t>
            </a:r>
            <a:r>
              <a:rPr lang="zh-CN" altLang="en-US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S00829</a:t>
            </a:r>
            <a:r>
              <a:rPr lang="en-US" altLang="zh-CN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-1</a:t>
            </a:r>
            <a:endParaRPr lang="zh-CN" altLang="zh-CN" sz="16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zh-CN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</a:t>
            </a:r>
            <a:r>
              <a:rPr lang="zh-CN" altLang="en-US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S00829</a:t>
            </a:r>
            <a:r>
              <a:rPr lang="en-US" altLang="zh-CN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-2</a:t>
            </a:r>
            <a:endParaRPr lang="en-US" altLang="zh-CN" sz="16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r>
              <a:rPr lang="zh-CN" altLang="zh-CN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</a:t>
            </a:r>
            <a:r>
              <a:rPr lang="en-US" altLang="zh-CN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</a:t>
            </a:r>
            <a:r>
              <a:rPr lang="zh-CN" altLang="en-US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S00829</a:t>
            </a:r>
            <a:r>
              <a:rPr lang="en-US" altLang="zh-CN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-3</a:t>
            </a:r>
            <a:endParaRPr lang="en-US" altLang="zh-CN" sz="16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zh-CN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系统密码：</a:t>
            </a:r>
            <a:r>
              <a:rPr lang="en-US" altLang="zh-CN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S</a:t>
            </a:r>
            <a:r>
              <a:rPr lang="en-US" altLang="zh-CN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jxy12345</a:t>
            </a:r>
            <a:endParaRPr lang="en-US" altLang="zh-CN" sz="16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en-US" sz="16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填写动态口令卡上显示的实时密码。</a:t>
            </a:r>
            <a:endParaRPr lang="zh-CN" altLang="en-US" sz="16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5126" name="圆角矩形 7"/>
          <p:cNvSpPr/>
          <p:nvPr/>
        </p:nvSpPr>
        <p:spPr>
          <a:xfrm>
            <a:off x="6610350" y="4508500"/>
            <a:ext cx="1162050" cy="360363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>
            <a:spAutoFit/>
          </a:bodyPr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127" name="右箭头 8"/>
          <p:cNvSpPr/>
          <p:nvPr/>
        </p:nvSpPr>
        <p:spPr>
          <a:xfrm rot="10800000">
            <a:off x="4865688" y="4428173"/>
            <a:ext cx="1744662" cy="131762"/>
          </a:xfrm>
          <a:prstGeom prst="rightArrow">
            <a:avLst>
              <a:gd name="adj1" fmla="val 50000"/>
              <a:gd name="adj2" fmla="val 46098"/>
            </a:avLst>
          </a:prstGeom>
          <a:solidFill>
            <a:srgbClr val="FF0000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>
            <a:spAutoFit/>
          </a:bodyPr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5" name="内容占位符 2"/>
          <p:cNvSpPr>
            <a:spLocks noGrp="1"/>
          </p:cNvSpPr>
          <p:nvPr>
            <p:ph idx="4294967295"/>
          </p:nvPr>
        </p:nvSpPr>
        <p:spPr>
          <a:xfrm>
            <a:off x="967105" y="951230"/>
            <a:ext cx="7719695" cy="5175250"/>
          </a:xfrm>
        </p:spPr>
        <p:txBody>
          <a:bodyPr wrap="square" anchor="t"/>
          <a:p>
            <a:pPr marL="0" indent="0">
              <a:buNone/>
            </a:pP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三、在贷款处理菜单下选择“回执录入”</a:t>
            </a:r>
            <a:endParaRPr lang="zh-CN" altLang="en-US" sz="24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6146" name="页脚占位符 3"/>
          <p:cNvSpPr txBox="1">
            <a:spLocks noGrp="1"/>
          </p:cNvSpPr>
          <p:nvPr/>
        </p:nvSpPr>
        <p:spPr>
          <a:xfrm>
            <a:off x="0" y="6400800"/>
            <a:ext cx="966788" cy="457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fld id="{9A0DB2DC-4C9A-4742-B13C-FB6460FD3503}" type="slidenum">
              <a:rPr lang="en-US" altLang="zh-CN" sz="1400" dirty="0">
                <a:latin typeface="Times New Roman" panose="02020603050405020304" pitchFamily="2" charset="0"/>
                <a:ea typeface="宋体" panose="02010600030101010101" pitchFamily="2" charset="-122"/>
              </a:rPr>
            </a:fld>
            <a:endParaRPr lang="en-US" altLang="zh-CN" sz="1400" dirty="0"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15695" y="3662680"/>
            <a:ext cx="54660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buNone/>
            </a:pP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四、找到对应学生，点击“录入回执”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174750" y="1539240"/>
            <a:ext cx="7047865" cy="188976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967740" y="4262120"/>
            <a:ext cx="7254875" cy="188785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文本占位符 10241"/>
          <p:cNvSpPr>
            <a:spLocks noGrp="1"/>
          </p:cNvSpPr>
          <p:nvPr>
            <p:ph idx="1"/>
          </p:nvPr>
        </p:nvSpPr>
        <p:spPr>
          <a:xfrm>
            <a:off x="681038" y="400050"/>
            <a:ext cx="8229600" cy="4525963"/>
          </a:xfrm>
        </p:spPr>
        <p:txBody>
          <a:bodyPr anchor="t"/>
          <a:p>
            <a:pPr marL="0" indent="0">
              <a:buNone/>
            </a:pP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五、进行回执录入审核，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点击“确定”。</a:t>
            </a:r>
            <a:endParaRPr lang="zh-CN" altLang="en-US"/>
          </a:p>
          <a:p>
            <a:pPr marL="0" indent="0">
              <a:buNone/>
            </a:pP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5066030" y="1291590"/>
            <a:ext cx="3858895" cy="447865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81610" y="1205865"/>
            <a:ext cx="4884420" cy="45643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92D05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/>
      <p:sp>
        <p:nvSpPr>
          <p:cNvPr id="6" name="圆角矩形标注 5"/>
          <p:cNvSpPr/>
          <p:nvPr/>
        </p:nvSpPr>
        <p:spPr>
          <a:xfrm>
            <a:off x="601345" y="3954780"/>
            <a:ext cx="1678940" cy="1816735"/>
          </a:xfrm>
          <a:prstGeom prst="wedgeRoundRectCallout">
            <a:avLst>
              <a:gd name="adj1" fmla="val 79225"/>
              <a:gd name="adj2" fmla="val 1970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p>
            <a:pPr algn="l"/>
            <a:r>
              <a:rPr lang="zh-CN" altLang="en-US" sz="1400" b="1"/>
              <a:t>院系名称：</a:t>
            </a:r>
            <a:endParaRPr lang="zh-CN" altLang="en-US" sz="1400" b="1"/>
          </a:p>
          <a:p>
            <a:pPr algn="l"/>
            <a:r>
              <a:rPr lang="zh-CN" altLang="en-US" sz="1400" b="1"/>
              <a:t>必须按三江学院《效率手册》上名称填写。</a:t>
            </a:r>
            <a:endParaRPr lang="zh-CN" altLang="en-US" sz="1400" b="1"/>
          </a:p>
          <a:p>
            <a:pPr algn="l"/>
            <a:r>
              <a:rPr lang="zh-CN" altLang="en-US" sz="1400" b="1"/>
              <a:t>如学生填写错误，录入</a:t>
            </a:r>
            <a:r>
              <a:rPr lang="en-US" altLang="zh-CN" sz="1400" b="1"/>
              <a:t>“</a:t>
            </a:r>
            <a:r>
              <a:rPr lang="zh-CN" altLang="en-US" sz="1400" b="1"/>
              <a:t>受理证明</a:t>
            </a:r>
            <a:r>
              <a:rPr lang="en-US" altLang="zh-CN" sz="1400" b="1"/>
              <a:t>”</a:t>
            </a:r>
            <a:r>
              <a:rPr lang="zh-CN" altLang="en-US" sz="1400" b="1"/>
              <a:t>时修正。</a:t>
            </a:r>
            <a:endParaRPr lang="zh-CN" altLang="en-US" sz="1400" b="1"/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823210" y="918845"/>
            <a:ext cx="4909185" cy="537400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PP_MARK_KEY" val="06f13cb6-2fe3-42a8-9257-f06faab4ee32"/>
  <p:tag name="COMMONDATA" val="eyJoZGlkIjoiMDkyOWIxZDU2YjU3YjFlYTkyNzA0MGE2MGY1MjcyZGY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7C6E5"/>
      </a:accent1>
      <a:accent2>
        <a:srgbClr val="333399"/>
      </a:accent2>
      <a:accent3>
        <a:srgbClr val="FFFFFF"/>
      </a:accent3>
      <a:accent4>
        <a:srgbClr val="000000"/>
      </a:accent4>
      <a:accent5>
        <a:srgbClr val="D0DFEF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7C6E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0DFEF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323</Words>
  <Application>WPS 演示</Application>
  <PresentationFormat>在屏幕上显示</PresentationFormat>
  <Paragraphs>32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Calibri</vt:lpstr>
      <vt:lpstr>楷体</vt:lpstr>
      <vt:lpstr>Times New Roman</vt:lpstr>
      <vt:lpstr>微软雅黑</vt:lpstr>
      <vt:lpstr>Arial Unicode MS</vt:lpstr>
      <vt:lpstr>默认设计模板</vt:lpstr>
      <vt:lpstr>国家开发银行生源地助学贷款信息管理系统 动态口令卡使用及回执录入操作说明  （仅供各学院资助管理员使用）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孙妍</cp:lastModifiedBy>
  <cp:revision>62</cp:revision>
  <dcterms:created xsi:type="dcterms:W3CDTF">2013-01-25T01:44:00Z</dcterms:created>
  <dcterms:modified xsi:type="dcterms:W3CDTF">2023-08-30T06:28:18Z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2052-11.1.0.14309</vt:lpwstr>
  </property>
  <property fmtid="{D5CDD505-2E9C-101B-9397-08002B2CF9AE}" pid="3" name="ICV">
    <vt:lpwstr>4687E4EDC2B943268F8B980DE09ADC64</vt:lpwstr>
  </property>
</Properties>
</file>